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348" r:id="rId2"/>
    <p:sldId id="331" r:id="rId3"/>
    <p:sldId id="332" r:id="rId4"/>
    <p:sldId id="333" r:id="rId5"/>
    <p:sldId id="262" r:id="rId6"/>
    <p:sldId id="335" r:id="rId7"/>
    <p:sldId id="336" r:id="rId8"/>
    <p:sldId id="349" r:id="rId9"/>
    <p:sldId id="337" r:id="rId10"/>
    <p:sldId id="266" r:id="rId11"/>
    <p:sldId id="350" r:id="rId12"/>
    <p:sldId id="267" r:id="rId13"/>
    <p:sldId id="268" r:id="rId14"/>
    <p:sldId id="269" r:id="rId15"/>
    <p:sldId id="341" r:id="rId16"/>
    <p:sldId id="304" r:id="rId17"/>
    <p:sldId id="272" r:id="rId18"/>
    <p:sldId id="342" r:id="rId19"/>
    <p:sldId id="273" r:id="rId20"/>
    <p:sldId id="343" r:id="rId21"/>
    <p:sldId id="33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340" r:id="rId39"/>
    <p:sldId id="297" r:id="rId40"/>
    <p:sldId id="298" r:id="rId41"/>
    <p:sldId id="300" r:id="rId42"/>
    <p:sldId id="301" r:id="rId43"/>
    <p:sldId id="302" r:id="rId44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Palatino Linotype" panose="02040502050505030304" pitchFamily="18" charset="0"/>
      <p:regular r:id="rId51"/>
      <p:bold r:id="rId52"/>
      <p:italic r:id="rId53"/>
      <p:boldItalic r:id="rId54"/>
    </p:embeddedFont>
    <p:embeddedFont>
      <p:font typeface="Source Sans Pro Black" panose="020B0503030403020204" pitchFamily="34" charset="0"/>
      <p:bold r:id="rId55"/>
      <p:italic r:id="rId56"/>
      <p:boldItalic r:id="rId57"/>
    </p:embeddedFont>
    <p:embeddedFont>
      <p:font typeface="Source Sans Pro SemiBold" panose="020B0503030403020204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75" roundtripDataSignature="AMtx7mg6PHBYCmko8cmrPt4Mj/Y91de+P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a Tong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14"/>
  </p:normalViewPr>
  <p:slideViewPr>
    <p:cSldViewPr snapToGrid="0" snapToObjects="1">
      <p:cViewPr varScale="1">
        <p:scale>
          <a:sx n="90" d="100"/>
          <a:sy n="90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7T00:10:25.306" idx="4">
    <p:pos x="6000" y="0"/>
    <p:text>Question 13.2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commentPostId="AAAAGNgd3bA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8977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2104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7559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155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6291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7482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5888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8692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421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0837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297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6437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0152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6306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2064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94993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8629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57095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4825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45190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4733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9858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13236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33157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7451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06216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0468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3594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73379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6261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29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0039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57902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63690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05899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95675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6630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2ca7228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52ca7228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6095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2ca7228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52ca7228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071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2ca7228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52ca7228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678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2ca7228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52ca7228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2076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2ca7228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52ca7228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6901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  <a:defRPr sz="6000" b="0" i="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 rot="10800000" flipH="1">
            <a:off x="838201" y="979487"/>
            <a:ext cx="3933824" cy="4881563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0" i="0"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b="0" i="0"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8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" name="Google Shape;21;p10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0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  <a:defRPr sz="6000" b="0" i="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2000"/>
              <a:buNone/>
              <a:defRPr sz="2000">
                <a:solidFill>
                  <a:srgbClr val="91919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800"/>
              <a:buNone/>
              <a:defRPr sz="1800">
                <a:solidFill>
                  <a:srgbClr val="91919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11"/>
          <p:cNvCxnSpPr>
            <a:stCxn id="25" idx="1"/>
            <a:endCxn id="25" idx="3"/>
          </p:cNvCxnSpPr>
          <p:nvPr/>
        </p:nvCxnSpPr>
        <p:spPr>
          <a:xfrm>
            <a:off x="831850" y="5339556"/>
            <a:ext cx="105156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2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3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3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">
  <p:cSld name="Team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838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2"/>
          </p:nvPr>
        </p:nvSpPr>
        <p:spPr>
          <a:xfrm>
            <a:off x="4394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3"/>
          </p:nvPr>
        </p:nvSpPr>
        <p:spPr>
          <a:xfrm>
            <a:off x="7950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4"/>
          </p:nvPr>
        </p:nvSpPr>
        <p:spPr>
          <a:xfrm>
            <a:off x="4394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5"/>
          </p:nvPr>
        </p:nvSpPr>
        <p:spPr>
          <a:xfrm>
            <a:off x="7950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6"/>
          </p:nvPr>
        </p:nvSpPr>
        <p:spPr>
          <a:xfrm>
            <a:off x="838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4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4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5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5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838200" y="18096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/>
          <p:nvPr/>
        </p:nvSpPr>
        <p:spPr>
          <a:xfrm>
            <a:off x="652669" y="686227"/>
            <a:ext cx="1470992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0" u="none" strike="noStrike" cap="none">
                <a:solidFill>
                  <a:schemeClr val="accen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“</a:t>
            </a:r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838200" y="3135313"/>
            <a:ext cx="10515600" cy="92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726E"/>
              </a:buClr>
              <a:buSzPts val="4400"/>
              <a:buFont typeface="Palatino Linotype"/>
              <a:buNone/>
              <a:defRPr sz="4400" b="0" i="0" u="none" strike="noStrike" cap="none">
                <a:solidFill>
                  <a:srgbClr val="F6726E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.stlouisfed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ourworldindata.org/grapher/labor-force-participation-rate-of-men-65-years-and-older-in-the-usa?time=earliest..201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ourworldindata.org/grapher/recent-ILO-LF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ourworldindata.org/grapher/recent-ILO-LFP?time=1990..2019&amp;country=~US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fred.stlouisfed.org/graph/?g=IB2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13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Clr>
                <a:schemeClr val="dk1"/>
              </a:buClr>
              <a:buSzPts val="2400"/>
            </a:pPr>
            <a:r>
              <a:rPr lang="en-US" sz="4000" dirty="0"/>
              <a:t>Output and Employment</a:t>
            </a:r>
          </a:p>
        </p:txBody>
      </p:sp>
      <p:sp>
        <p:nvSpPr>
          <p:cNvPr id="84" name="Google Shape;84;p2"/>
          <p:cNvSpPr txBox="1"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Rajiv Sethi and the CORE Team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November 22, 2021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6C182-CD8D-AB47-AB7F-48175560E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84" y="4885546"/>
            <a:ext cx="2428831" cy="8500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09;p5">
            <a:extLst>
              <a:ext uri="{FF2B5EF4-FFF2-40B4-BE49-F238E27FC236}">
                <a16:creationId xmlns:a16="http://schemas.microsoft.com/office/drawing/2014/main" id="{7720216C-61A2-C14C-B599-DA8571D7EF21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3848893" y="3771900"/>
            <a:ext cx="4494211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9;p5">
            <a:extLst>
              <a:ext uri="{FF2B5EF4-FFF2-40B4-BE49-F238E27FC236}">
                <a16:creationId xmlns:a16="http://schemas.microsoft.com/office/drawing/2014/main" id="{004C36D6-F6C3-0D4D-B17C-B5CD91977440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910012" y="342900"/>
            <a:ext cx="4371975" cy="3086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620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" descr="figure-13-03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4050" y="0"/>
            <a:ext cx="58039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352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6" descr="figure-13-03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4050" y="0"/>
            <a:ext cx="58039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2623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7" descr="figure-13-03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4050" y="0"/>
            <a:ext cx="58039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0732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8" descr="figure-13-03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4050" y="0"/>
            <a:ext cx="58039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3764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Okun’s Law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When the economy is growing rapidly, the unemployment rate falls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When growing slowly (or contracting) unemployment rate rises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Why is growth necessary to keep the unemployment rate stable?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Okun’s Law</a:t>
                </a:r>
                <a:r>
                  <a:rPr lang="en-US" dirty="0"/>
                  <a:t>: equation connecting </a:t>
                </a:r>
                <a:r>
                  <a:rPr lang="en-US" i="1" dirty="0"/>
                  <a:t>growth</a:t>
                </a:r>
                <a:r>
                  <a:rPr lang="en-US" dirty="0"/>
                  <a:t> to </a:t>
                </a:r>
                <a:r>
                  <a:rPr lang="en-US" i="1" dirty="0"/>
                  <a:t>change in unemployment rate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𝐶h𝑎𝑛𝑔𝑒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𝑢𝑛𝑒𝑚𝑝𝑙𝑜𝑚𝑒𝑛𝑡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𝑟𝑎𝑡𝑒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𝑅𝑒𝑎𝑙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𝐺𝐷𝑃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𝑔𝑟𝑜𝑤𝑡h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𝑟𝑎𝑡𝑒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a period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are constants estimated from data</a:t>
                </a:r>
              </a:p>
              <a:p>
                <a:pPr marL="0" lvl="0" indent="0">
                  <a:buNone/>
                </a:pPr>
                <a:endParaRPr lang="en-US" dirty="0"/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endParaRPr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1190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8" descr="figure-13-mcq-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25" y="0"/>
            <a:ext cx="1214596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7642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1" descr="figure-13-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0313" y="0"/>
            <a:ext cx="71897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5917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Estimating Okun’s Law for the US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Use </a:t>
            </a:r>
            <a:r>
              <a:rPr lang="en-US" dirty="0">
                <a:hlinkClick r:id="rId3"/>
              </a:rPr>
              <a:t>Federal Reserve Economic Data </a:t>
            </a:r>
            <a:r>
              <a:rPr lang="en-US" dirty="0"/>
              <a:t>(FRED)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Download </a:t>
            </a:r>
            <a:r>
              <a:rPr lang="en-US" dirty="0">
                <a:solidFill>
                  <a:schemeClr val="accent1"/>
                </a:solidFill>
              </a:rPr>
              <a:t>quarterly</a:t>
            </a:r>
            <a:r>
              <a:rPr lang="en-US" dirty="0"/>
              <a:t> data for </a:t>
            </a:r>
            <a:r>
              <a:rPr lang="en-US" dirty="0">
                <a:solidFill>
                  <a:schemeClr val="accent1"/>
                </a:solidFill>
              </a:rPr>
              <a:t>GDP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unemployment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rate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Compute GDP growth rates and changes in unemployment rate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Plot (using a scatter diagram) and draw a line of best fit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Place equation on line </a:t>
            </a:r>
          </a:p>
          <a:p>
            <a:pPr marL="0" lvl="0" indent="0">
              <a:buNone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8957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2" descr="figure-13-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55650"/>
            <a:ext cx="12192000" cy="5345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0499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Labor force participation and unemployment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Output and Employment: Okun’s Law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Components of GDP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Consumption Smoothing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Volatility of Investment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Recessions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Reading: </a:t>
            </a:r>
            <a:r>
              <a:rPr lang="en-US" dirty="0">
                <a:solidFill>
                  <a:srgbClr val="FF0000"/>
                </a:solidFill>
              </a:rPr>
              <a:t>The Economy</a:t>
            </a:r>
            <a:r>
              <a:rPr lang="en-US" dirty="0"/>
              <a:t> Unit 9.2 and Unit 13 Introduction to 13.7</a:t>
            </a: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1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Components of GDP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Main components of demand for goods and services: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342900" indent="-342900"/>
            <a:r>
              <a:rPr lang="en-US" dirty="0"/>
              <a:t>Consumption, C</a:t>
            </a:r>
          </a:p>
          <a:p>
            <a:pPr marL="342900" indent="-342900"/>
            <a:r>
              <a:rPr lang="en-US" dirty="0"/>
              <a:t>Investment, I</a:t>
            </a:r>
          </a:p>
          <a:p>
            <a:pPr marL="342900" indent="-342900"/>
            <a:r>
              <a:rPr lang="en-US" dirty="0"/>
              <a:t>Government purchases, G</a:t>
            </a:r>
          </a:p>
          <a:p>
            <a:pPr marL="342900" indent="-342900"/>
            <a:r>
              <a:rPr lang="en-US" dirty="0"/>
              <a:t>Net Exports (Exports minus imports), X – M</a:t>
            </a:r>
          </a:p>
          <a:p>
            <a:pPr marL="342900" indent="-342900"/>
            <a:endParaRPr lang="en-US" dirty="0"/>
          </a:p>
          <a:p>
            <a:pPr marL="0" indent="0">
              <a:buNone/>
            </a:pPr>
            <a:r>
              <a:rPr lang="en-US" dirty="0"/>
              <a:t>Why do we need to subtract imports? </a:t>
            </a:r>
          </a:p>
          <a:p>
            <a:pPr marL="0" indent="0">
              <a:buNone/>
            </a:pPr>
            <a:r>
              <a:rPr lang="en-US" dirty="0"/>
              <a:t>Consumption is much </a:t>
            </a:r>
            <a:r>
              <a:rPr lang="en-US" dirty="0">
                <a:solidFill>
                  <a:srgbClr val="FF0000"/>
                </a:solidFill>
              </a:rPr>
              <a:t>smoother</a:t>
            </a:r>
            <a:r>
              <a:rPr lang="en-US" dirty="0"/>
              <a:t> than Investment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6422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</a:pPr>
            <a:r>
              <a:rPr lang="en-US" dirty="0"/>
              <a:t>Consumption Smoothing</a:t>
            </a:r>
            <a:endParaRPr dirty="0"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6682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0" descr="figure-13-10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500" y="0"/>
            <a:ext cx="107934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3931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 descr="figure-13-10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500" y="0"/>
            <a:ext cx="107934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7496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2" descr="figure-13-10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500" y="0"/>
            <a:ext cx="107934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1068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" descr="figure-13-11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9950" y="0"/>
            <a:ext cx="79105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828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4" descr="figure-13-11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9950" y="0"/>
            <a:ext cx="79105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120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5" descr="figure-13-11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9950" y="0"/>
            <a:ext cx="79105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4723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6" descr="figure-13-12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0938" y="0"/>
            <a:ext cx="73501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896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7" descr="figure-13-12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0938" y="0"/>
            <a:ext cx="73501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4897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</a:pPr>
            <a:r>
              <a:rPr lang="en-US" dirty="0"/>
              <a:t>The Labor Market</a:t>
            </a:r>
            <a:endParaRPr dirty="0"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398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8" descr="figure-13-12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0938" y="0"/>
            <a:ext cx="73501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33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9" descr="figure-13-12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0938" y="0"/>
            <a:ext cx="735012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1735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0" descr="figure-13-12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4113" y="0"/>
            <a:ext cx="7343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3211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1" descr="figure-13-12-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4113" y="0"/>
            <a:ext cx="7343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1365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2" descr="figure-13-13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9950" y="0"/>
            <a:ext cx="79105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540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3" descr="figure-13-13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9950" y="0"/>
            <a:ext cx="79105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883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 descr="figure-13-13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9950" y="0"/>
            <a:ext cx="791051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614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5" descr="figure-13-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" y="0"/>
            <a:ext cx="121539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2157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</a:pPr>
            <a:r>
              <a:rPr lang="en-US" dirty="0"/>
              <a:t>Volatility of Investment</a:t>
            </a:r>
            <a:endParaRPr dirty="0"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0638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6" descr="figure-13-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0875"/>
            <a:ext cx="12192000" cy="555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339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Labor Market Statistics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Two key statistics: </a:t>
            </a:r>
            <a:r>
              <a:rPr lang="en-US" dirty="0">
                <a:solidFill>
                  <a:srgbClr val="FF0000"/>
                </a:solidFill>
              </a:rPr>
              <a:t>labor force participation rate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unemployment rate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Labor force includes those employed and those seeking work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LF participation rate is </a:t>
            </a:r>
            <a:r>
              <a:rPr lang="en-US" i="1" dirty="0"/>
              <a:t>ratio of labor force to working age population</a:t>
            </a:r>
          </a:p>
          <a:p>
            <a:pPr marL="228600" lvl="0" indent="-228600"/>
            <a:r>
              <a:rPr lang="en-US" dirty="0"/>
              <a:t>Population of working age defined as those of age 15-64</a:t>
            </a:r>
          </a:p>
          <a:p>
            <a:pPr marL="228600" lvl="0" indent="-228600"/>
            <a:r>
              <a:rPr lang="en-US" dirty="0"/>
              <a:t>Unemployment rate is </a:t>
            </a:r>
            <a:r>
              <a:rPr lang="en-US" i="1" dirty="0"/>
              <a:t>ratio of unemployed to labor force</a:t>
            </a:r>
          </a:p>
          <a:p>
            <a:pPr marL="228600" lvl="0" indent="-228600"/>
            <a:r>
              <a:rPr lang="en-US" dirty="0"/>
              <a:t>Discouraged workers (no longer actively seeking work) excluded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031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7" descr="figure-13-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50875"/>
            <a:ext cx="12192000" cy="555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1891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9" descr="figure-13-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" y="0"/>
            <a:ext cx="121539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7751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0" descr="figure-13-19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3863" y="0"/>
            <a:ext cx="62642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8440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1" descr="figure-13-19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9613" y="0"/>
            <a:ext cx="56927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7099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52ca72286a_0_3" descr="figure-09-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63663"/>
            <a:ext cx="12192001" cy="4129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497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52ca72286a_0_3"/>
          <p:cNvPicPr preferRelativeResize="0"/>
          <p:nvPr/>
        </p:nvPicPr>
        <p:blipFill>
          <a:blip r:embed="rId3"/>
          <a:srcRect/>
          <a:stretch/>
        </p:blipFill>
        <p:spPr>
          <a:xfrm>
            <a:off x="1185863" y="0"/>
            <a:ext cx="1001553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9928F1-CE48-2A4E-9AA8-2C00CA252C76}"/>
              </a:ext>
            </a:extLst>
          </p:cNvPr>
          <p:cNvSpPr/>
          <p:nvPr/>
        </p:nvSpPr>
        <p:spPr>
          <a:xfrm>
            <a:off x="9635068" y="904445"/>
            <a:ext cx="2387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300" indent="-342900"/>
            <a:r>
              <a:rPr lang="en-US" sz="20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4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52ca72286a_0_3"/>
          <p:cNvPicPr preferRelativeResize="0"/>
          <p:nvPr/>
        </p:nvPicPr>
        <p:blipFill>
          <a:blip r:embed="rId3"/>
          <a:srcRect/>
          <a:stretch/>
        </p:blipFill>
        <p:spPr>
          <a:xfrm>
            <a:off x="1335882" y="0"/>
            <a:ext cx="9715498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ABA5E9-68D5-BD40-85F5-6609F8134B45}"/>
              </a:ext>
            </a:extLst>
          </p:cNvPr>
          <p:cNvSpPr/>
          <p:nvPr/>
        </p:nvSpPr>
        <p:spPr>
          <a:xfrm>
            <a:off x="9296401" y="5019245"/>
            <a:ext cx="2387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300" indent="-342900"/>
            <a:r>
              <a:rPr lang="en-US" sz="20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70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52ca72286a_0_3"/>
          <p:cNvPicPr preferRelativeResize="0"/>
          <p:nvPr/>
        </p:nvPicPr>
        <p:blipFill>
          <a:blip r:embed="rId3"/>
          <a:srcRect/>
          <a:stretch/>
        </p:blipFill>
        <p:spPr>
          <a:xfrm>
            <a:off x="1335882" y="0"/>
            <a:ext cx="97154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9928F1-CE48-2A4E-9AA8-2C00CA252C76}"/>
              </a:ext>
            </a:extLst>
          </p:cNvPr>
          <p:cNvSpPr/>
          <p:nvPr/>
        </p:nvSpPr>
        <p:spPr>
          <a:xfrm>
            <a:off x="9330268" y="5256311"/>
            <a:ext cx="2387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300" indent="-342900"/>
            <a:r>
              <a:rPr lang="en-US" sz="20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340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52ca72286a_0_3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863600"/>
            <a:ext cx="12192000" cy="4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85B0D3-014A-6E4E-94BB-F69794028DAF}"/>
              </a:ext>
            </a:extLst>
          </p:cNvPr>
          <p:cNvSpPr/>
          <p:nvPr/>
        </p:nvSpPr>
        <p:spPr>
          <a:xfrm>
            <a:off x="9279468" y="5794345"/>
            <a:ext cx="2387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5300" indent="-342900"/>
            <a:r>
              <a:rPr lang="en-US" sz="20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815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RE 2">
      <a:dk1>
        <a:srgbClr val="414141"/>
      </a:dk1>
      <a:lt1>
        <a:srgbClr val="FFFFFF"/>
      </a:lt1>
      <a:dk2>
        <a:srgbClr val="51514D"/>
      </a:dk2>
      <a:lt2>
        <a:srgbClr val="E7E6E6"/>
      </a:lt2>
      <a:accent1>
        <a:srgbClr val="F0595B"/>
      </a:accent1>
      <a:accent2>
        <a:srgbClr val="6FC9C1"/>
      </a:accent2>
      <a:accent3>
        <a:srgbClr val="F58261"/>
      </a:accent3>
      <a:accent4>
        <a:srgbClr val="A0D187"/>
      </a:accent4>
      <a:accent5>
        <a:srgbClr val="FDBE69"/>
      </a:accent5>
      <a:accent6>
        <a:srgbClr val="BC88AE"/>
      </a:accent6>
      <a:hlink>
        <a:srgbClr val="F0595B"/>
      </a:hlink>
      <a:folHlink>
        <a:srgbClr val="BC7E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</TotalTime>
  <Words>293</Words>
  <Application>Microsoft Macintosh PowerPoint</Application>
  <PresentationFormat>Widescreen</PresentationFormat>
  <Paragraphs>59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Source Sans Pro SemiBold</vt:lpstr>
      <vt:lpstr>Source Sans Pro Black</vt:lpstr>
      <vt:lpstr>Palatino Linotype</vt:lpstr>
      <vt:lpstr>Calibri</vt:lpstr>
      <vt:lpstr>Cambria Math</vt:lpstr>
      <vt:lpstr>Arial</vt:lpstr>
      <vt:lpstr>Office Theme</vt:lpstr>
      <vt:lpstr>Output and Employment</vt:lpstr>
      <vt:lpstr>Overview</vt:lpstr>
      <vt:lpstr>The Labor Market</vt:lpstr>
      <vt:lpstr>Labor Market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Okun’s Law</vt:lpstr>
      <vt:lpstr>PowerPoint Presentation</vt:lpstr>
      <vt:lpstr>PowerPoint Presentation</vt:lpstr>
      <vt:lpstr>Estimating Okun’s Law for the US</vt:lpstr>
      <vt:lpstr>PowerPoint Presentation</vt:lpstr>
      <vt:lpstr>Components of GDP</vt:lpstr>
      <vt:lpstr>Consumption Smoothing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Volatility of Investment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Attwell</dc:creator>
  <cp:lastModifiedBy>Rajiv Sethi</cp:lastModifiedBy>
  <cp:revision>19</cp:revision>
  <dcterms:created xsi:type="dcterms:W3CDTF">2017-10-09T10:02:31Z</dcterms:created>
  <dcterms:modified xsi:type="dcterms:W3CDTF">2021-11-22T15:08:04Z</dcterms:modified>
</cp:coreProperties>
</file>